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5.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5" r:id="rId1"/>
    <p:sldMasterId id="2147483940" r:id="rId2"/>
    <p:sldMasterId id="2147484011" r:id="rId3"/>
    <p:sldMasterId id="2147484071" r:id="rId4"/>
    <p:sldMasterId id="2147484125" r:id="rId5"/>
    <p:sldMasterId id="2147484143" r:id="rId6"/>
    <p:sldMasterId id="2147484209" r:id="rId7"/>
  </p:sldMasterIdLst>
  <p:sldIdLst>
    <p:sldId id="256" r:id="rId8"/>
    <p:sldId id="257" r:id="rId9"/>
    <p:sldId id="258" r:id="rId10"/>
    <p:sldId id="259" r:id="rId11"/>
    <p:sldId id="260" r:id="rId12"/>
    <p:sldId id="261"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AE0212"/>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89" d="100"/>
          <a:sy n="89" d="100"/>
        </p:scale>
        <p:origin x="41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jpg>
</file>

<file path=ppt/media/image2.jpeg>
</file>

<file path=ppt/media/image3.jpg>
</file>

<file path=ppt/media/image4.jpe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85843545-876A-4471-A916-9CF967387FDC}"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0477637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6000072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834758546"/>
      </p:ext>
    </p:extLst>
  </p:cSld>
  <p:clrMapOvr>
    <a:masterClrMapping/>
  </p:clrMapOvr>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09837823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275748107"/>
      </p:ext>
    </p:extLst>
  </p:cSld>
  <p:clrMapOvr>
    <a:masterClrMapping/>
  </p:clrMapOvr>
  <p:extLst>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058782637"/>
      </p:ext>
    </p:extLst>
  </p:cSld>
  <p:clrMapOvr>
    <a:masterClrMapping/>
  </p:clrMapOvr>
  <p:extLst>
    <p:ext uri="{DCECCB84-F9BA-43D5-87BE-67443E8EF086}">
      <p15:sldGuideLst xmlns:p15="http://schemas.microsoft.com/office/powerpoint/2012/main"/>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51423582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89202945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05746497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85843545-876A-4471-A916-9CF967387FDC}"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5377297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54587186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787963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98524329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38007398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03613821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84954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034458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4488999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660881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4139087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203007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9937764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200742106"/>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372089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7429183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52286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0325547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0571149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0219941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62274817"/>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210906370"/>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2885225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2723770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843545-876A-4471-A916-9CF967387FDC}"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328039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076233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7647238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843545-876A-4471-A916-9CF967387FDC}"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570838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7864988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4735260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6006003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202770931"/>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5480041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17015410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3892627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6498364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509562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2992847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012657879"/>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267227383"/>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7614309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0490913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053166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50232463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8131346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56994404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835807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658633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64602324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7482575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910582870"/>
      </p:ext>
    </p:extLst>
  </p:cSld>
  <p:clrMapOvr>
    <a:masterClrMapping/>
  </p:clrMapOvr>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16711627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69150187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98433358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60844551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676885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294589217"/>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993101576"/>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912512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56545364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14912976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85229335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601277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59611034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14864921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07146684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75706768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726500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85843545-876A-4471-A916-9CF967387FDC}"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4800658"/>
      </p:ext>
    </p:extLst>
  </p:cSld>
  <p:clrMapOvr>
    <a:masterClrMapping/>
  </p:clrMapOvr>
  <p:extLst>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752735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167451345"/>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36400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5995088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182366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2547795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352090688"/>
      </p:ext>
    </p:extLst>
  </p:cSld>
  <p:clrMapOvr>
    <a:masterClrMapping/>
  </p:clrMapOvr>
  <p:extLst>
    <p:ext uri="{DCECCB84-F9BA-43D5-87BE-67443E8EF086}">
      <p15:sldGuideLst xmlns:p15="http://schemas.microsoft.com/office/powerpoint/2012/main"/>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7583757"/>
      </p:ext>
    </p:extLst>
  </p:cSld>
  <p:clrMapOvr>
    <a:masterClrMapping/>
  </p:clrMapOvr>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49537041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9597508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106700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1327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16715884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10477368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08362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952082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0704216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3687268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IN"/>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85843545-876A-4471-A916-9CF967387FDC}" type="slidenum">
              <a:rPr lang="en-IN" smtClean="0"/>
              <a:t>‹#›</a:t>
            </a:fld>
            <a:endParaRPr lang="en-IN"/>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3574391"/>
      </p:ext>
    </p:extLst>
  </p:cSld>
  <p:clrMapOvr>
    <a:masterClrMapping/>
  </p:clrMapOvr>
  <p:extLst>
    <p:ext uri="{DCECCB84-F9BA-43D5-87BE-67443E8EF086}">
      <p15:sldGuideLst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90029956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IN"/>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85843545-876A-4471-A916-9CF967387FDC}" type="slidenum">
              <a:rPr lang="en-IN" smtClean="0"/>
              <a:t>‹#›</a:t>
            </a:fld>
            <a:endParaRPr lang="en-IN"/>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050548484"/>
      </p:ext>
    </p:extLst>
  </p:cSld>
  <p:clrMapOvr>
    <a:overrideClrMapping bg1="dk1" tx1="lt1" bg2="dk2" tx2="lt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382394173"/>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8EDB3-C2C0-4F4E-8B27-D7AED1F8F527}" type="datetimeFigureOut">
              <a:rPr lang="en-IN" smtClean="0"/>
              <a:t>28-07-2020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29749332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5168109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F8EDB3-C2C0-4F4E-8B27-D7AED1F8F527}" type="datetimeFigureOut">
              <a:rPr lang="en-IN" smtClean="0"/>
              <a:t>28-07-2020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89308784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EDB3-C2C0-4F4E-8B27-D7AED1F8F527}" type="datetimeFigureOut">
              <a:rPr lang="en-IN" smtClean="0"/>
              <a:t>28-07-2020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236114127"/>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a:xfrm>
            <a:off x="2103620" y="6375679"/>
            <a:ext cx="3482179" cy="345796"/>
          </a:xfrm>
        </p:spPr>
        <p:txBody>
          <a:bodyPr/>
          <a:lstStyle/>
          <a:p>
            <a:endParaRPr lang="en-IN"/>
          </a:p>
        </p:txBody>
      </p:sp>
      <p:sp>
        <p:nvSpPr>
          <p:cNvPr id="7" name="Slide Number Placeholder 6"/>
          <p:cNvSpPr>
            <a:spLocks noGrp="1"/>
          </p:cNvSpPr>
          <p:nvPr>
            <p:ph type="sldNum" sz="quarter" idx="12"/>
          </p:nvPr>
        </p:nvSpPr>
        <p:spPr>
          <a:xfrm>
            <a:off x="5691014" y="6375679"/>
            <a:ext cx="1232456" cy="345796"/>
          </a:xfrm>
        </p:spPr>
        <p:txBody>
          <a:bodyPr/>
          <a:lstStyle/>
          <a:p>
            <a:fld id="{85843545-876A-4471-A916-9CF967387FDC}" type="slidenum">
              <a:rPr lang="en-IN" smtClean="0"/>
              <a:t>‹#›</a:t>
            </a:fld>
            <a:endParaRPr lang="en-IN"/>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9634684"/>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a:xfrm>
            <a:off x="2103621" y="6375679"/>
            <a:ext cx="3482178" cy="345796"/>
          </a:xfrm>
        </p:spPr>
        <p:txBody>
          <a:bodyPr/>
          <a:lstStyle/>
          <a:p>
            <a:endParaRPr lang="en-IN"/>
          </a:p>
        </p:txBody>
      </p:sp>
      <p:sp>
        <p:nvSpPr>
          <p:cNvPr id="7" name="Slide Number Placeholder 6"/>
          <p:cNvSpPr>
            <a:spLocks noGrp="1"/>
          </p:cNvSpPr>
          <p:nvPr>
            <p:ph type="sldNum" sz="quarter" idx="12"/>
          </p:nvPr>
        </p:nvSpPr>
        <p:spPr>
          <a:xfrm>
            <a:off x="5687568" y="6375679"/>
            <a:ext cx="1234440" cy="345796"/>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01127936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47221734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2183319731"/>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3017847957"/>
      </p:ext>
    </p:extLst>
  </p:cSld>
  <p:clrMapOvr>
    <a:masterClrMapping/>
  </p:clrMapOvr>
  <p:extLst>
    <p:ext uri="{DCECCB84-F9BA-43D5-87BE-67443E8EF086}">
      <p15:sldGuideLst xmlns:p15="http://schemas.microsoft.com/office/powerpoint/2012/main"/>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85674819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166276478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F8EDB3-C2C0-4F4E-8B27-D7AED1F8F527}" type="datetimeFigureOut">
              <a:rPr lang="en-IN" smtClean="0"/>
              <a:t>28-07-2020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5843545-876A-4471-A916-9CF967387FDC}" type="slidenum">
              <a:rPr lang="en-IN" smtClean="0"/>
              <a:t>‹#›</a:t>
            </a:fld>
            <a:endParaRPr lang="en-IN"/>
          </a:p>
        </p:txBody>
      </p:sp>
    </p:spTree>
    <p:extLst>
      <p:ext uri="{BB962C8B-B14F-4D97-AF65-F5344CB8AC3E}">
        <p14:creationId xmlns:p14="http://schemas.microsoft.com/office/powerpoint/2010/main" val="454250688"/>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theme" Target="../theme/theme2.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theme" Target="../theme/theme3.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theme" Target="../theme/theme4.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10" Type="http://schemas.openxmlformats.org/officeDocument/2006/relationships/slideLayout" Target="../slideLayouts/slideLayout60.xml"/><Relationship Id="rId19" Type="http://schemas.openxmlformats.org/officeDocument/2006/relationships/image" Target="../media/image6.png"/><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theme" Target="../theme/theme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image" Target="../media/image10.png"/><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10" Type="http://schemas.openxmlformats.org/officeDocument/2006/relationships/slideLayout" Target="../slideLayouts/slideLayout77.xml"/><Relationship Id="rId19" Type="http://schemas.openxmlformats.org/officeDocument/2006/relationships/image" Target="../media/image9.png"/><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2.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theme" Target="../theme/theme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theme" Target="../theme/theme7.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10" Type="http://schemas.openxmlformats.org/officeDocument/2006/relationships/slideLayout" Target="../slideLayouts/slideLayout105.xml"/><Relationship Id="rId19" Type="http://schemas.openxmlformats.org/officeDocument/2006/relationships/image" Target="../media/image13.png"/><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3216250399"/>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 id="2147483917" r:id="rId12"/>
    <p:sldLayoutId id="2147483918" r:id="rId13"/>
    <p:sldLayoutId id="2147483919" r:id="rId14"/>
    <p:sldLayoutId id="2147483920" r:id="rId15"/>
    <p:sldLayoutId id="2147483921" r:id="rId16"/>
    <p:sldLayoutId id="2147483922"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226459299"/>
      </p:ext>
    </p:extLst>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790739899"/>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4" r:id="rId3"/>
    <p:sldLayoutId id="2147484015" r:id="rId4"/>
    <p:sldLayoutId id="2147484016" r:id="rId5"/>
    <p:sldLayoutId id="2147484017" r:id="rId6"/>
    <p:sldLayoutId id="2147484018" r:id="rId7"/>
    <p:sldLayoutId id="2147484019" r:id="rId8"/>
    <p:sldLayoutId id="2147484020" r:id="rId9"/>
    <p:sldLayoutId id="2147484021" r:id="rId10"/>
    <p:sldLayoutId id="2147484022" r:id="rId11"/>
    <p:sldLayoutId id="2147484023" r:id="rId12"/>
    <p:sldLayoutId id="2147484024" r:id="rId13"/>
    <p:sldLayoutId id="2147484025" r:id="rId14"/>
    <p:sldLayoutId id="2147484026" r:id="rId15"/>
    <p:sldLayoutId id="2147484027" r:id="rId16"/>
    <p:sldLayoutId id="2147484028"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2161768847"/>
      </p:ext>
    </p:extLst>
  </p:cSld>
  <p:clrMap bg1="dk1" tx1="lt1" bg2="dk2" tx2="lt2" accent1="accent1" accent2="accent2" accent3="accent3" accent4="accent4" accent5="accent5" accent6="accent6" hlink="hlink" folHlink="folHlink"/>
  <p:sldLayoutIdLst>
    <p:sldLayoutId id="2147484072" r:id="rId1"/>
    <p:sldLayoutId id="2147484073" r:id="rId2"/>
    <p:sldLayoutId id="2147484074" r:id="rId3"/>
    <p:sldLayoutId id="2147484075" r:id="rId4"/>
    <p:sldLayoutId id="2147484076" r:id="rId5"/>
    <p:sldLayoutId id="2147484077" r:id="rId6"/>
    <p:sldLayoutId id="2147484078" r:id="rId7"/>
    <p:sldLayoutId id="2147484079" r:id="rId8"/>
    <p:sldLayoutId id="2147484080" r:id="rId9"/>
    <p:sldLayoutId id="2147484081" r:id="rId10"/>
    <p:sldLayoutId id="2147484082" r:id="rId11"/>
    <p:sldLayoutId id="2147484083" r:id="rId12"/>
    <p:sldLayoutId id="2147484084" r:id="rId13"/>
    <p:sldLayoutId id="2147484085" r:id="rId14"/>
    <p:sldLayoutId id="2147484086" r:id="rId15"/>
    <p:sldLayoutId id="2147484087" r:id="rId16"/>
    <p:sldLayoutId id="2147484088"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3277198324"/>
      </p:ext>
    </p:extLst>
  </p:cSld>
  <p:clrMap bg1="lt1" tx1="dk1" bg2="lt2" tx2="dk2" accent1="accent1" accent2="accent2" accent3="accent3" accent4="accent4" accent5="accent5" accent6="accent6" hlink="hlink" folHlink="folHlink"/>
  <p:sldLayoutIdLst>
    <p:sldLayoutId id="2147484126" r:id="rId1"/>
    <p:sldLayoutId id="2147484127" r:id="rId2"/>
    <p:sldLayoutId id="2147484128" r:id="rId3"/>
    <p:sldLayoutId id="2147484129" r:id="rId4"/>
    <p:sldLayoutId id="2147484130" r:id="rId5"/>
    <p:sldLayoutId id="2147484131" r:id="rId6"/>
    <p:sldLayoutId id="2147484132" r:id="rId7"/>
    <p:sldLayoutId id="2147484133" r:id="rId8"/>
    <p:sldLayoutId id="2147484134" r:id="rId9"/>
    <p:sldLayoutId id="2147484135" r:id="rId10"/>
    <p:sldLayoutId id="2147484136" r:id="rId11"/>
    <p:sldLayoutId id="2147484137" r:id="rId12"/>
    <p:sldLayoutId id="2147484138" r:id="rId13"/>
    <p:sldLayoutId id="2147484139" r:id="rId14"/>
    <p:sldLayoutId id="2147484140" r:id="rId15"/>
    <p:sldLayoutId id="2147484141" r:id="rId16"/>
    <p:sldLayoutId id="2147484142"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IN"/>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85843545-876A-4471-A916-9CF967387FDC}" type="slidenum">
              <a:rPr lang="en-IN" smtClean="0"/>
              <a:t>‹#›</a:t>
            </a:fld>
            <a:endParaRPr lang="en-IN"/>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08150254"/>
      </p:ext>
    </p:extLst>
  </p:cSld>
  <p:clrMap bg1="lt1" tx1="dk1" bg2="lt2" tx2="dk2" accent1="accent1" accent2="accent2" accent3="accent3" accent4="accent4" accent5="accent5" accent6="accent6" hlink="hlink" folHlink="folHlink"/>
  <p:sldLayoutIdLst>
    <p:sldLayoutId id="2147484144" r:id="rId1"/>
    <p:sldLayoutId id="2147484145" r:id="rId2"/>
    <p:sldLayoutId id="2147484146" r:id="rId3"/>
    <p:sldLayoutId id="2147484147" r:id="rId4"/>
    <p:sldLayoutId id="2147484148" r:id="rId5"/>
    <p:sldLayoutId id="2147484149" r:id="rId6"/>
    <p:sldLayoutId id="2147484150" r:id="rId7"/>
    <p:sldLayoutId id="2147484151" r:id="rId8"/>
    <p:sldLayoutId id="2147484152" r:id="rId9"/>
    <p:sldLayoutId id="2147484153" r:id="rId10"/>
    <p:sldLayoutId id="2147484154"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DF8EDB3-C2C0-4F4E-8B27-D7AED1F8F527}" type="datetimeFigureOut">
              <a:rPr lang="en-IN" smtClean="0"/>
              <a:t>28-07-2020</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843545-876A-4471-A916-9CF967387FDC}" type="slidenum">
              <a:rPr lang="en-IN" smtClean="0"/>
              <a:t>‹#›</a:t>
            </a:fld>
            <a:endParaRPr lang="en-IN"/>
          </a:p>
        </p:txBody>
      </p:sp>
    </p:spTree>
    <p:extLst>
      <p:ext uri="{BB962C8B-B14F-4D97-AF65-F5344CB8AC3E}">
        <p14:creationId xmlns:p14="http://schemas.microsoft.com/office/powerpoint/2010/main" val="1879924801"/>
      </p:ext>
    </p:extLst>
  </p:cSld>
  <p:clrMap bg1="dk1" tx1="lt1" bg2="dk2" tx2="lt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18" r:id="rId9"/>
    <p:sldLayoutId id="2147484219" r:id="rId10"/>
    <p:sldLayoutId id="2147484220" r:id="rId11"/>
    <p:sldLayoutId id="2147484221" r:id="rId12"/>
    <p:sldLayoutId id="2147484222" r:id="rId13"/>
    <p:sldLayoutId id="2147484223" r:id="rId14"/>
    <p:sldLayoutId id="2147484224" r:id="rId15"/>
    <p:sldLayoutId id="2147484225" r:id="rId16"/>
    <p:sldLayoutId id="214748422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ncbi.nlm.nih.gov/pmc/articles/PMC4418458/" TargetMode="Externa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uciml/pima-indians-diabetes-database" TargetMode="Externa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0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A1BC7-EA77-4E7B-906E-48A79D8461A3}"/>
              </a:ext>
            </a:extLst>
          </p:cNvPr>
          <p:cNvSpPr>
            <a:spLocks noGrp="1"/>
          </p:cNvSpPr>
          <p:nvPr>
            <p:ph type="ctrTitle"/>
          </p:nvPr>
        </p:nvSpPr>
        <p:spPr/>
        <p:txBody>
          <a:bodyPr>
            <a:normAutofit/>
          </a:bodyPr>
          <a:lstStyle/>
          <a:p>
            <a:r>
              <a:rPr lang="en-IN" dirty="0"/>
              <a:t> </a:t>
            </a:r>
            <a:r>
              <a:rPr lang="en-IN" sz="4800" b="1" i="1" u="sng" dirty="0">
                <a:solidFill>
                  <a:srgbClr val="00B0F0"/>
                </a:solidFill>
                <a:latin typeface="Modern Love" panose="04090805081005020601" pitchFamily="82" charset="0"/>
              </a:rPr>
              <a:t>MACHINE LEARNING PROJECT</a:t>
            </a:r>
          </a:p>
        </p:txBody>
      </p:sp>
      <p:sp>
        <p:nvSpPr>
          <p:cNvPr id="3" name="Subtitle 2">
            <a:extLst>
              <a:ext uri="{FF2B5EF4-FFF2-40B4-BE49-F238E27FC236}">
                <a16:creationId xmlns:a16="http://schemas.microsoft.com/office/drawing/2014/main" id="{D217D7DF-34D8-49ED-A9AC-2B5BED61196D}"/>
              </a:ext>
            </a:extLst>
          </p:cNvPr>
          <p:cNvSpPr>
            <a:spLocks noGrp="1"/>
          </p:cNvSpPr>
          <p:nvPr>
            <p:ph type="subTitle" idx="1"/>
          </p:nvPr>
        </p:nvSpPr>
        <p:spPr/>
        <p:txBody>
          <a:bodyPr>
            <a:normAutofit fontScale="62500" lnSpcReduction="20000"/>
          </a:bodyPr>
          <a:lstStyle/>
          <a:p>
            <a:r>
              <a:rPr lang="en-US" sz="2400" i="1" dirty="0">
                <a:solidFill>
                  <a:schemeClr val="accent2">
                    <a:lumMod val="75000"/>
                  </a:schemeClr>
                </a:solidFill>
                <a:latin typeface="Arial" panose="020B0604020202020204" pitchFamily="34" charset="0"/>
                <a:cs typeface="Arial" panose="020B0604020202020204" pitchFamily="34" charset="0"/>
              </a:rPr>
              <a:t> Predicting the diagnosis of Type 2 Diabetes using Electronic medical records</a:t>
            </a:r>
            <a:endParaRPr lang="en-IN" sz="2400" i="1" dirty="0">
              <a:solidFill>
                <a:schemeClr val="accent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38715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801BA-967C-4D4F-AE45-70A6BD0E20FA}"/>
              </a:ext>
            </a:extLst>
          </p:cNvPr>
          <p:cNvSpPr>
            <a:spLocks noGrp="1"/>
          </p:cNvSpPr>
          <p:nvPr>
            <p:ph type="title"/>
          </p:nvPr>
        </p:nvSpPr>
        <p:spPr/>
        <p:txBody>
          <a:bodyPr>
            <a:normAutofit/>
          </a:bodyPr>
          <a:lstStyle/>
          <a:p>
            <a:r>
              <a:rPr lang="en-US" sz="3200" b="1" i="1" u="sng" dirty="0">
                <a:solidFill>
                  <a:srgbClr val="FF6600"/>
                </a:solidFill>
                <a:latin typeface="Microsoft JhengHei UI Light" panose="020B0304030504040204" pitchFamily="34" charset="-120"/>
                <a:ea typeface="Microsoft JhengHei UI Light" panose="020B0304030504040204" pitchFamily="34" charset="-120"/>
              </a:rPr>
              <a:t>OBJECTIVE</a:t>
            </a:r>
            <a:endParaRPr lang="en-IN" sz="3200" b="1" i="1" u="sng" dirty="0">
              <a:solidFill>
                <a:srgbClr val="FF6600"/>
              </a:solidFill>
              <a:latin typeface="Microsoft JhengHei UI Light" panose="020B0304030504040204" pitchFamily="34" charset="-120"/>
              <a:ea typeface="Microsoft JhengHei UI Light" panose="020B0304030504040204" pitchFamily="34" charset="-120"/>
            </a:endParaRPr>
          </a:p>
        </p:txBody>
      </p:sp>
      <p:sp>
        <p:nvSpPr>
          <p:cNvPr id="7" name="Content Placeholder 6">
            <a:extLst>
              <a:ext uri="{FF2B5EF4-FFF2-40B4-BE49-F238E27FC236}">
                <a16:creationId xmlns:a16="http://schemas.microsoft.com/office/drawing/2014/main" id="{28DD97D6-644C-4096-A828-679B600E1158}"/>
              </a:ext>
            </a:extLst>
          </p:cNvPr>
          <p:cNvSpPr>
            <a:spLocks noGrp="1"/>
          </p:cNvSpPr>
          <p:nvPr>
            <p:ph idx="1"/>
          </p:nvPr>
        </p:nvSpPr>
        <p:spPr>
          <a:xfrm>
            <a:off x="1405288" y="1444978"/>
            <a:ext cx="10018713" cy="3262489"/>
          </a:xfrm>
        </p:spPr>
        <p:txBody>
          <a:bodyPr/>
          <a:lstStyle/>
          <a:p>
            <a:r>
              <a:rPr lang="en-US" dirty="0"/>
              <a:t>The objective of this project is to build a predictive machine learning model to predict based on diagnostic measurements whether a patient has diabetes. This is a binary (2-class) classification project with supervised learning.</a:t>
            </a:r>
            <a:endParaRPr lang="en-IN" dirty="0"/>
          </a:p>
        </p:txBody>
      </p:sp>
      <p:pic>
        <p:nvPicPr>
          <p:cNvPr id="9" name="Picture 8">
            <a:extLst>
              <a:ext uri="{FF2B5EF4-FFF2-40B4-BE49-F238E27FC236}">
                <a16:creationId xmlns:a16="http://schemas.microsoft.com/office/drawing/2014/main" id="{FB85C8CE-0275-48DB-B538-72B1BD837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4644" y="3567291"/>
            <a:ext cx="5271556" cy="3155244"/>
          </a:xfrm>
          <a:prstGeom prst="rect">
            <a:avLst/>
          </a:prstGeom>
          <a:solidFill>
            <a:srgbClr val="FFFFFF">
              <a:shade val="85000"/>
            </a:srgbClr>
          </a:solidFill>
          <a:ln w="88900" cap="sq">
            <a:solidFill>
              <a:srgbClr val="FFFFFF"/>
            </a:solidFill>
            <a:miter lim="800000"/>
          </a:ln>
          <a:effectLst>
            <a:glow rad="101600">
              <a:schemeClr val="accent4">
                <a:satMod val="175000"/>
                <a:alpha val="40000"/>
              </a:schemeClr>
            </a:glow>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5077028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E6C9F-4733-4204-ABB4-22618E1B5E20}"/>
              </a:ext>
            </a:extLst>
          </p:cNvPr>
          <p:cNvSpPr>
            <a:spLocks noGrp="1"/>
          </p:cNvSpPr>
          <p:nvPr>
            <p:ph type="title"/>
          </p:nvPr>
        </p:nvSpPr>
        <p:spPr/>
        <p:txBody>
          <a:bodyPr/>
          <a:lstStyle/>
          <a:p>
            <a:r>
              <a:rPr lang="en-US" b="1" i="1" u="sng" dirty="0">
                <a:solidFill>
                  <a:schemeClr val="accent1">
                    <a:lumMod val="60000"/>
                    <a:lumOff val="40000"/>
                  </a:schemeClr>
                </a:solidFill>
                <a:latin typeface="Sitka Subheading" panose="02000505000000020004" pitchFamily="2" charset="0"/>
                <a:cs typeface="Dubai Medium" panose="020B0604020202020204" pitchFamily="34" charset="-78"/>
              </a:rPr>
              <a:t>MOTIVATION</a:t>
            </a:r>
            <a:endParaRPr lang="en-IN" b="1" i="1" u="sng" dirty="0">
              <a:solidFill>
                <a:schemeClr val="accent1">
                  <a:lumMod val="60000"/>
                  <a:lumOff val="40000"/>
                </a:schemeClr>
              </a:solidFill>
              <a:latin typeface="Sitka Subheading" panose="02000505000000020004" pitchFamily="2" charset="0"/>
              <a:cs typeface="Dubai Medium" panose="020B0604020202020204" pitchFamily="34" charset="-78"/>
            </a:endParaRPr>
          </a:p>
        </p:txBody>
      </p:sp>
      <p:sp>
        <p:nvSpPr>
          <p:cNvPr id="3" name="Content Placeholder 2">
            <a:extLst>
              <a:ext uri="{FF2B5EF4-FFF2-40B4-BE49-F238E27FC236}">
                <a16:creationId xmlns:a16="http://schemas.microsoft.com/office/drawing/2014/main" id="{3A4D5EE1-C8BD-4BAB-AF0A-C97891386FF5}"/>
              </a:ext>
            </a:extLst>
          </p:cNvPr>
          <p:cNvSpPr>
            <a:spLocks noGrp="1"/>
          </p:cNvSpPr>
          <p:nvPr>
            <p:ph idx="1"/>
          </p:nvPr>
        </p:nvSpPr>
        <p:spPr/>
        <p:txBody>
          <a:bodyPr/>
          <a:lstStyle/>
          <a:p>
            <a:r>
              <a:rPr lang="en-US" dirty="0"/>
              <a:t>Diabetes is a common, chronic disease. Prediction of diabetes at an early stage can lead to improved treatment. Data mining techniques are widely used for prediction of disease at an early stage. </a:t>
            </a:r>
          </a:p>
          <a:p>
            <a:r>
              <a:rPr lang="en-US" dirty="0"/>
              <a:t>A small study has been conducted to </a:t>
            </a:r>
            <a:r>
              <a:rPr lang="en-US" dirty="0" err="1"/>
              <a:t>analyse</a:t>
            </a:r>
            <a:r>
              <a:rPr lang="en-US" dirty="0"/>
              <a:t> their medical records to assess if it is possible to predict the onset of diabetes based on diagnostic measures.</a:t>
            </a:r>
            <a:endParaRPr lang="en-IN" dirty="0"/>
          </a:p>
        </p:txBody>
      </p:sp>
      <p:sp>
        <p:nvSpPr>
          <p:cNvPr id="4" name="Rectangle 2">
            <a:extLst>
              <a:ext uri="{FF2B5EF4-FFF2-40B4-BE49-F238E27FC236}">
                <a16:creationId xmlns:a16="http://schemas.microsoft.com/office/drawing/2014/main" id="{2D8083BD-DB3D-426F-B7BC-A0CC834ABF6D}"/>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0" i="0" u="none" strike="noStrike" cap="none" normalizeH="0" baseline="0" dirty="0">
                <a:ln>
                  <a:noFill/>
                </a:ln>
                <a:solidFill>
                  <a:srgbClr val="292929"/>
                </a:solidFill>
                <a:effectLst/>
                <a:latin typeface="medium-content-serif-font"/>
              </a:rPr>
              <a:t>A small </a:t>
            </a:r>
            <a:r>
              <a:rPr kumimoji="0" lang="en-US" altLang="en-US" sz="1500" b="0" i="0" u="none" strike="noStrike" cap="none" normalizeH="0" baseline="0" dirty="0">
                <a:ln>
                  <a:noFill/>
                </a:ln>
                <a:solidFill>
                  <a:srgbClr val="292929"/>
                </a:solidFill>
                <a:effectLst/>
                <a:latin typeface="medium-content-serif-font"/>
                <a:hlinkClick r:id="rId2"/>
              </a:rPr>
              <a:t>study</a:t>
            </a:r>
            <a:r>
              <a:rPr kumimoji="0" lang="en-US" altLang="en-US" sz="1500" b="0" i="0" u="none" strike="noStrike" cap="none" normalizeH="0" baseline="0" dirty="0">
                <a:ln>
                  <a:noFill/>
                </a:ln>
                <a:solidFill>
                  <a:srgbClr val="292929"/>
                </a:solidFill>
                <a:effectLst/>
                <a:latin typeface="medium-content-serif-font"/>
              </a:rPr>
              <a:t> has been conducted to </a:t>
            </a:r>
            <a:r>
              <a:rPr kumimoji="0" lang="en-US" altLang="en-US" sz="1500" b="0" i="0" u="none" strike="noStrike" cap="none" normalizeH="0" baseline="0" dirty="0" err="1">
                <a:ln>
                  <a:noFill/>
                </a:ln>
                <a:solidFill>
                  <a:srgbClr val="292929"/>
                </a:solidFill>
                <a:effectLst/>
                <a:latin typeface="medium-content-serif-font"/>
              </a:rPr>
              <a:t>analyse</a:t>
            </a:r>
            <a:r>
              <a:rPr kumimoji="0" lang="en-US" altLang="en-US" sz="1500" b="0" i="0" u="none" strike="noStrike" cap="none" normalizeH="0" baseline="0" dirty="0">
                <a:ln>
                  <a:noFill/>
                </a:ln>
                <a:solidFill>
                  <a:srgbClr val="292929"/>
                </a:solidFill>
                <a:effectLst/>
                <a:latin typeface="medium-content-serif-font"/>
              </a:rPr>
              <a:t> their medical records to assess if it is possible to predict the onset of diabetes based on diagnostic measures.</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32700" b="0" i="0" u="none" strike="noStrike" cap="none" normalizeH="0" baseline="0" dirty="0">
                <a:ln>
                  <a:noFill/>
                </a:ln>
                <a:solidFill>
                  <a:schemeClr val="tx1"/>
                </a:solidFill>
                <a:effectLst/>
                <a:latin typeface="Arial" panose="020B060402020202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BBC6404A-7A80-4905-9B97-C662498B3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5978" y="3898233"/>
            <a:ext cx="6485466" cy="2818656"/>
          </a:xfrm>
          <a:prstGeom prst="rect">
            <a:avLst/>
          </a:prstGeom>
          <a:ln>
            <a:noFill/>
          </a:ln>
          <a:effectLst>
            <a:softEdge rad="112500"/>
          </a:effectLst>
        </p:spPr>
      </p:pic>
    </p:spTree>
    <p:extLst>
      <p:ext uri="{BB962C8B-B14F-4D97-AF65-F5344CB8AC3E}">
        <p14:creationId xmlns:p14="http://schemas.microsoft.com/office/powerpoint/2010/main" val="13679549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05BF6-3D76-4C08-AADA-AF6FF9038E10}"/>
              </a:ext>
            </a:extLst>
          </p:cNvPr>
          <p:cNvSpPr>
            <a:spLocks noGrp="1"/>
          </p:cNvSpPr>
          <p:nvPr>
            <p:ph type="title"/>
          </p:nvPr>
        </p:nvSpPr>
        <p:spPr>
          <a:xfrm>
            <a:off x="1452935" y="207042"/>
            <a:ext cx="9719241" cy="1118135"/>
          </a:xfrm>
        </p:spPr>
        <p:txBody>
          <a:bodyPr/>
          <a:lstStyle/>
          <a:p>
            <a:r>
              <a:rPr lang="en-US" sz="6600" i="1" dirty="0">
                <a:solidFill>
                  <a:schemeClr val="accent2"/>
                </a:solidFill>
                <a:latin typeface="Gabriola" panose="04040605051002020D02" pitchFamily="82" charset="0"/>
              </a:rPr>
              <a:t>                   DATASET</a:t>
            </a:r>
            <a:endParaRPr lang="en-IN" sz="6600" i="1" dirty="0">
              <a:solidFill>
                <a:schemeClr val="accent2"/>
              </a:solidFill>
              <a:latin typeface="Gabriola" panose="04040605051002020D02" pitchFamily="82" charset="0"/>
            </a:endParaRPr>
          </a:p>
        </p:txBody>
      </p:sp>
      <p:sp>
        <p:nvSpPr>
          <p:cNvPr id="3" name="Content Placeholder 2">
            <a:extLst>
              <a:ext uri="{FF2B5EF4-FFF2-40B4-BE49-F238E27FC236}">
                <a16:creationId xmlns:a16="http://schemas.microsoft.com/office/drawing/2014/main" id="{5F2B6A97-20C5-4EA5-8767-EFA815C9F7A2}"/>
              </a:ext>
            </a:extLst>
          </p:cNvPr>
          <p:cNvSpPr>
            <a:spLocks noGrp="1"/>
          </p:cNvSpPr>
          <p:nvPr>
            <p:ph idx="1"/>
          </p:nvPr>
        </p:nvSpPr>
        <p:spPr>
          <a:xfrm>
            <a:off x="1451578" y="1259377"/>
            <a:ext cx="9603275" cy="3450613"/>
          </a:xfrm>
        </p:spPr>
        <p:txBody>
          <a:bodyPr>
            <a:normAutofit/>
          </a:bodyPr>
          <a:lstStyle/>
          <a:p>
            <a:pPr marL="0" indent="0">
              <a:buNone/>
            </a:pPr>
            <a:endParaRPr lang="en-IN" sz="1600" i="1" u="sng" dirty="0">
              <a:solidFill>
                <a:schemeClr val="accent2"/>
              </a:solidFill>
              <a:latin typeface="Gabriola" panose="04040605051002020D02" pitchFamily="82" charset="0"/>
            </a:endParaRPr>
          </a:p>
          <a:p>
            <a:r>
              <a:rPr lang="en-US" sz="1600" dirty="0">
                <a:latin typeface="Calibri Light" panose="020F0302020204030204" pitchFamily="34" charset="0"/>
                <a:cs typeface="Calibri Light" panose="020F0302020204030204" pitchFamily="34" charset="0"/>
              </a:rPr>
              <a:t>The dataset used in this study, is originally taken from the National Institute of Diabetes and Digestive and Kidney Diseases (</a:t>
            </a:r>
            <a:r>
              <a:rPr lang="en-US" sz="1600" b="1" dirty="0">
                <a:latin typeface="Calibri Light" panose="020F0302020204030204" pitchFamily="34" charset="0"/>
                <a:cs typeface="Calibri Light" panose="020F0302020204030204" pitchFamily="34" charset="0"/>
              </a:rPr>
              <a:t>publicly available at: UCI ML Repository</a:t>
            </a:r>
            <a:r>
              <a:rPr lang="en-US" sz="1600" dirty="0">
                <a:latin typeface="Calibri Light" panose="020F0302020204030204" pitchFamily="34" charset="0"/>
                <a:cs typeface="Calibri Light" panose="020F0302020204030204" pitchFamily="34" charset="0"/>
              </a:rPr>
              <a:t> ). The main Objective of using this dataset was to predict through diagnosis whether a patient has diabetes, based on certain diagnostic measurements included in the dataset. Many limitations were faced during the selection of the occurrences from the bigger dataset. The type of dataset and problem is a classic supervised binary classification. The Pima Indian Diabetes (PID) dataset having: 9 = 8 + 1 (Class Attribute) attributes, 768 records describing female patients (of which there were 500 negative instances (65.1%) and 268 positive instances (34.9%)).</a:t>
            </a:r>
          </a:p>
          <a:p>
            <a:r>
              <a:rPr lang="en-IN" sz="1600" dirty="0">
                <a:latin typeface="Calibri Light" panose="020F0302020204030204" pitchFamily="34" charset="0"/>
                <a:cs typeface="Calibri Light" panose="020F0302020204030204" pitchFamily="34" charset="0"/>
              </a:rPr>
              <a:t>We can have another alternative for dataset.</a:t>
            </a:r>
            <a:r>
              <a:rPr lang="en-US" sz="1600" dirty="0">
                <a:latin typeface="Calibri Light" panose="020F0302020204030204" pitchFamily="34" charset="0"/>
                <a:cs typeface="Calibri Light" panose="020F0302020204030204" pitchFamily="34" charset="0"/>
              </a:rPr>
              <a:t> The dataset is downloaded from </a:t>
            </a:r>
            <a:r>
              <a:rPr lang="en-US" sz="1600" dirty="0">
                <a:latin typeface="Calibri Light" panose="020F0302020204030204" pitchFamily="34" charset="0"/>
                <a:cs typeface="Calibri Light" panose="020F0302020204030204" pitchFamily="34" charset="0"/>
                <a:hlinkClick r:id="rId2"/>
              </a:rPr>
              <a:t>Kaggle</a:t>
            </a:r>
            <a:r>
              <a:rPr lang="en-US" sz="1600" dirty="0">
                <a:latin typeface="Calibri Light" panose="020F0302020204030204" pitchFamily="34" charset="0"/>
                <a:cs typeface="Calibri Light" panose="020F0302020204030204" pitchFamily="34" charset="0"/>
              </a:rPr>
              <a:t>, where all patients included are females at least 21 years old of Pima Indian heritage.</a:t>
            </a:r>
            <a:endParaRPr lang="en-IN" sz="16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1348399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4DBCD-ACA7-4249-86C4-4C2192D9B935}"/>
              </a:ext>
            </a:extLst>
          </p:cNvPr>
          <p:cNvSpPr>
            <a:spLocks noGrp="1"/>
          </p:cNvSpPr>
          <p:nvPr>
            <p:ph type="title"/>
          </p:nvPr>
        </p:nvSpPr>
        <p:spPr/>
        <p:txBody>
          <a:bodyPr/>
          <a:lstStyle/>
          <a:p>
            <a:r>
              <a:rPr lang="en-US" b="1" u="sng" dirty="0">
                <a:solidFill>
                  <a:schemeClr val="accent5">
                    <a:lumMod val="20000"/>
                    <a:lumOff val="80000"/>
                  </a:schemeClr>
                </a:solidFill>
                <a:latin typeface="Segoe Print" panose="02000600000000000000" pitchFamily="2" charset="0"/>
              </a:rPr>
              <a:t>EXPECTED ALGORITHMS USED</a:t>
            </a:r>
            <a:endParaRPr lang="en-IN" b="1" u="sng" dirty="0">
              <a:solidFill>
                <a:schemeClr val="accent5">
                  <a:lumMod val="20000"/>
                  <a:lumOff val="80000"/>
                </a:schemeClr>
              </a:solidFill>
              <a:latin typeface="Segoe Print" panose="02000600000000000000" pitchFamily="2" charset="0"/>
            </a:endParaRPr>
          </a:p>
        </p:txBody>
      </p:sp>
      <p:sp>
        <p:nvSpPr>
          <p:cNvPr id="3" name="Content Placeholder 2">
            <a:extLst>
              <a:ext uri="{FF2B5EF4-FFF2-40B4-BE49-F238E27FC236}">
                <a16:creationId xmlns:a16="http://schemas.microsoft.com/office/drawing/2014/main" id="{2A764FCD-0046-42D2-9D15-91C62EFDC6CA}"/>
              </a:ext>
            </a:extLst>
          </p:cNvPr>
          <p:cNvSpPr>
            <a:spLocks noGrp="1"/>
          </p:cNvSpPr>
          <p:nvPr>
            <p:ph idx="1"/>
          </p:nvPr>
        </p:nvSpPr>
        <p:spPr/>
        <p:txBody>
          <a:bodyPr>
            <a:normAutofit fontScale="25000" lnSpcReduction="20000"/>
          </a:bodyPr>
          <a:lstStyle/>
          <a:p>
            <a:r>
              <a:rPr lang="en-IN" sz="7200" dirty="0">
                <a:latin typeface="Gabriola" panose="04040605051002020D02" pitchFamily="82" charset="0"/>
              </a:rPr>
              <a:t> Gaussian Naive Bayes</a:t>
            </a:r>
          </a:p>
          <a:p>
            <a:r>
              <a:rPr lang="en-IN" sz="7200" dirty="0">
                <a:latin typeface="Gabriola" panose="04040605051002020D02" pitchFamily="82" charset="0"/>
              </a:rPr>
              <a:t> Bernoulli Naive Bayes</a:t>
            </a:r>
          </a:p>
          <a:p>
            <a:r>
              <a:rPr lang="en-IN" sz="7200" dirty="0">
                <a:latin typeface="Gabriola" panose="04040605051002020D02" pitchFamily="82" charset="0"/>
              </a:rPr>
              <a:t> Multinomial Naive Bayes</a:t>
            </a:r>
          </a:p>
          <a:p>
            <a:r>
              <a:rPr lang="en-IN" sz="7200" dirty="0">
                <a:latin typeface="Gabriola" panose="04040605051002020D02" pitchFamily="82" charset="0"/>
              </a:rPr>
              <a:t> Logistic Regression</a:t>
            </a:r>
          </a:p>
          <a:p>
            <a:r>
              <a:rPr lang="en-IN" sz="7200" dirty="0">
                <a:latin typeface="Gabriola" panose="04040605051002020D02" pitchFamily="82" charset="0"/>
              </a:rPr>
              <a:t> K Nearest Neighbour</a:t>
            </a:r>
          </a:p>
          <a:p>
            <a:r>
              <a:rPr lang="en-IN" sz="7200" dirty="0">
                <a:latin typeface="Gabriola" panose="04040605051002020D02" pitchFamily="82" charset="0"/>
              </a:rPr>
              <a:t> Decision Tree Classifier</a:t>
            </a:r>
          </a:p>
          <a:p>
            <a:r>
              <a:rPr lang="en-IN" sz="7200" dirty="0">
                <a:latin typeface="Gabriola" panose="04040605051002020D02" pitchFamily="82" charset="0"/>
              </a:rPr>
              <a:t> Random Forest Classifier</a:t>
            </a:r>
          </a:p>
          <a:p>
            <a:r>
              <a:rPr lang="en-IN" sz="7200" dirty="0">
                <a:latin typeface="Gabriola" panose="04040605051002020D02" pitchFamily="82" charset="0"/>
              </a:rPr>
              <a:t> Support Vector Classification (SVC)</a:t>
            </a:r>
          </a:p>
          <a:p>
            <a:r>
              <a:rPr lang="en-IN" sz="7200" dirty="0">
                <a:latin typeface="Gabriola" panose="04040605051002020D02" pitchFamily="82" charset="0"/>
              </a:rPr>
              <a:t>Linear SVC</a:t>
            </a:r>
          </a:p>
          <a:p>
            <a:r>
              <a:rPr lang="en-IN" sz="7200" dirty="0">
                <a:latin typeface="Gabriola" panose="04040605051002020D02" pitchFamily="82" charset="0"/>
              </a:rPr>
              <a:t>Neural Network</a:t>
            </a:r>
            <a:br>
              <a:rPr lang="en-IN" sz="7200" dirty="0">
                <a:latin typeface="Gabriola" panose="04040605051002020D02" pitchFamily="82" charset="0"/>
              </a:rPr>
            </a:br>
            <a:r>
              <a:rPr lang="en-IN" dirty="0"/>
              <a:t/>
            </a:r>
            <a:br>
              <a:rPr lang="en-IN" dirty="0"/>
            </a:br>
            <a:r>
              <a:rPr lang="en-IN" dirty="0"/>
              <a:t/>
            </a:r>
            <a:br>
              <a:rPr lang="en-IN" dirty="0"/>
            </a:br>
            <a:r>
              <a:rPr lang="en-IN" dirty="0"/>
              <a:t/>
            </a:r>
            <a:br>
              <a:rPr lang="en-IN" dirty="0"/>
            </a:br>
            <a:r>
              <a:rPr lang="en-IN" dirty="0"/>
              <a:t/>
            </a:r>
            <a:br>
              <a:rPr lang="en-IN" dirty="0"/>
            </a:br>
            <a:r>
              <a:rPr lang="en-IN" dirty="0"/>
              <a:t/>
            </a:r>
            <a:br>
              <a:rPr lang="en-IN" dirty="0"/>
            </a:br>
            <a:r>
              <a:rPr lang="en-IN" dirty="0"/>
              <a:t/>
            </a:r>
            <a:br>
              <a:rPr lang="en-IN" dirty="0"/>
            </a:br>
            <a:endParaRPr lang="en-IN" dirty="0"/>
          </a:p>
        </p:txBody>
      </p:sp>
      <p:pic>
        <p:nvPicPr>
          <p:cNvPr id="5" name="Picture 4">
            <a:extLst>
              <a:ext uri="{FF2B5EF4-FFF2-40B4-BE49-F238E27FC236}">
                <a16:creationId xmlns:a16="http://schemas.microsoft.com/office/drawing/2014/main" id="{7DAC650C-EACE-45CC-8C6F-94FC52E0E9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6205" y="1919111"/>
            <a:ext cx="6667500" cy="4478415"/>
          </a:xfrm>
          <a:prstGeom prst="rect">
            <a:avLst/>
          </a:prstGeom>
          <a:ln>
            <a:noFill/>
          </a:ln>
          <a:effectLst>
            <a:softEdge rad="112500"/>
          </a:effectLst>
        </p:spPr>
      </p:pic>
    </p:spTree>
    <p:extLst>
      <p:ext uri="{BB962C8B-B14F-4D97-AF65-F5344CB8AC3E}">
        <p14:creationId xmlns:p14="http://schemas.microsoft.com/office/powerpoint/2010/main" val="34520685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9AD47-6EDB-4AEC-B372-74A5FD9EFF57}"/>
              </a:ext>
            </a:extLst>
          </p:cNvPr>
          <p:cNvSpPr>
            <a:spLocks noGrp="1"/>
          </p:cNvSpPr>
          <p:nvPr>
            <p:ph type="title"/>
          </p:nvPr>
        </p:nvSpPr>
        <p:spPr/>
        <p:txBody>
          <a:bodyPr>
            <a:normAutofit/>
          </a:bodyPr>
          <a:lstStyle/>
          <a:p>
            <a:r>
              <a:rPr lang="en-US" sz="5400" dirty="0">
                <a:solidFill>
                  <a:schemeClr val="accent5">
                    <a:lumMod val="50000"/>
                  </a:schemeClr>
                </a:solidFill>
                <a:latin typeface="Gabriola" panose="04040605051002020D02" pitchFamily="82" charset="0"/>
              </a:rPr>
              <a:t>EXPECTED OUTCOME</a:t>
            </a:r>
            <a:endParaRPr lang="en-IN" sz="5400" dirty="0">
              <a:solidFill>
                <a:schemeClr val="accent5">
                  <a:lumMod val="50000"/>
                </a:schemeClr>
              </a:solidFill>
              <a:latin typeface="Gabriola" panose="04040605051002020D02" pitchFamily="82" charset="0"/>
            </a:endParaRPr>
          </a:p>
        </p:txBody>
      </p:sp>
      <p:sp>
        <p:nvSpPr>
          <p:cNvPr id="3" name="Content Placeholder 2">
            <a:extLst>
              <a:ext uri="{FF2B5EF4-FFF2-40B4-BE49-F238E27FC236}">
                <a16:creationId xmlns:a16="http://schemas.microsoft.com/office/drawing/2014/main" id="{3647E30A-1305-4013-868B-36DC74C5B665}"/>
              </a:ext>
            </a:extLst>
          </p:cNvPr>
          <p:cNvSpPr>
            <a:spLocks noGrp="1"/>
          </p:cNvSpPr>
          <p:nvPr>
            <p:ph idx="1"/>
          </p:nvPr>
        </p:nvSpPr>
        <p:spPr/>
        <p:txBody>
          <a:bodyPr/>
          <a:lstStyle/>
          <a:p>
            <a:r>
              <a:rPr lang="en-US" sz="1800" dirty="0"/>
              <a:t>The relevance of this classification project is NOT to mistakenly classify a diabetic patient as normal, so the focus should be on “</a:t>
            </a:r>
            <a:r>
              <a:rPr lang="en-US" sz="1800" b="1" dirty="0"/>
              <a:t>Recall</a:t>
            </a:r>
            <a:r>
              <a:rPr lang="en-US" sz="1800" dirty="0"/>
              <a:t>” metric. Gaussian Naive Bayes model has done very well (0.909).</a:t>
            </a:r>
          </a:p>
          <a:p>
            <a:r>
              <a:rPr lang="en-US" sz="1800" dirty="0"/>
              <a:t> Diabetes is a disease which can cause many complications. How to exactly predict and diagnose this disease by using machine learning is worthy studying. </a:t>
            </a:r>
          </a:p>
          <a:p>
            <a:endParaRPr lang="en-US" dirty="0"/>
          </a:p>
        </p:txBody>
      </p:sp>
      <p:pic>
        <p:nvPicPr>
          <p:cNvPr id="8" name="Picture 7">
            <a:extLst>
              <a:ext uri="{FF2B5EF4-FFF2-40B4-BE49-F238E27FC236}">
                <a16:creationId xmlns:a16="http://schemas.microsoft.com/office/drawing/2014/main" id="{2042CEE7-3EC4-41DE-AF3B-ACD8CA5929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693" y="3669415"/>
            <a:ext cx="4465676" cy="2477386"/>
          </a:xfrm>
          <a:prstGeom prst="rect">
            <a:avLst/>
          </a:prstGeom>
          <a:ln>
            <a:solidFill>
              <a:srgbClr val="00B0F0"/>
            </a:solidFill>
          </a:ln>
        </p:spPr>
      </p:pic>
    </p:spTree>
    <p:extLst>
      <p:ext uri="{BB962C8B-B14F-4D97-AF65-F5344CB8AC3E}">
        <p14:creationId xmlns:p14="http://schemas.microsoft.com/office/powerpoint/2010/main" val="17320075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AE589-0ADA-4C24-922B-5F9D7BB49AAF}"/>
              </a:ext>
            </a:extLst>
          </p:cNvPr>
          <p:cNvSpPr>
            <a:spLocks noGrp="1"/>
          </p:cNvSpPr>
          <p:nvPr>
            <p:ph type="title"/>
          </p:nvPr>
        </p:nvSpPr>
        <p:spPr/>
        <p:txBody>
          <a:bodyPr>
            <a:normAutofit/>
          </a:bodyPr>
          <a:lstStyle/>
          <a:p>
            <a:r>
              <a:rPr lang="en-US" sz="6000" i="1" dirty="0">
                <a:solidFill>
                  <a:schemeClr val="accent1">
                    <a:lumMod val="50000"/>
                  </a:schemeClr>
                </a:solidFill>
                <a:latin typeface="Segoe Print" panose="02000600000000000000" pitchFamily="2" charset="0"/>
              </a:rPr>
              <a:t>APPLICATIONS</a:t>
            </a:r>
            <a:endParaRPr lang="en-IN" sz="6000" i="1" dirty="0">
              <a:solidFill>
                <a:schemeClr val="accent1">
                  <a:lumMod val="50000"/>
                </a:schemeClr>
              </a:solidFill>
              <a:latin typeface="Segoe Print" panose="02000600000000000000" pitchFamily="2" charset="0"/>
            </a:endParaRPr>
          </a:p>
        </p:txBody>
      </p:sp>
      <p:sp>
        <p:nvSpPr>
          <p:cNvPr id="3" name="Content Placeholder 2">
            <a:extLst>
              <a:ext uri="{FF2B5EF4-FFF2-40B4-BE49-F238E27FC236}">
                <a16:creationId xmlns:a16="http://schemas.microsoft.com/office/drawing/2014/main" id="{0B3E64EF-1CC6-496C-A90F-249087B2141D}"/>
              </a:ext>
            </a:extLst>
          </p:cNvPr>
          <p:cNvSpPr>
            <a:spLocks noGrp="1"/>
          </p:cNvSpPr>
          <p:nvPr>
            <p:ph idx="1"/>
          </p:nvPr>
        </p:nvSpPr>
        <p:spPr/>
        <p:txBody>
          <a:bodyPr/>
          <a:lstStyle/>
          <a:p>
            <a:pPr marL="0" indent="0">
              <a:buNone/>
            </a:pPr>
            <a:r>
              <a:rPr lang="en-US" dirty="0"/>
              <a:t> </a:t>
            </a:r>
            <a:r>
              <a:rPr lang="en-US" sz="2400" dirty="0">
                <a:solidFill>
                  <a:schemeClr val="accent2">
                    <a:lumMod val="50000"/>
                  </a:schemeClr>
                </a:solidFill>
                <a:latin typeface="Calibri Light" panose="020F0302020204030204" pitchFamily="34" charset="0"/>
                <a:cs typeface="Calibri Light" panose="020F0302020204030204" pitchFamily="34" charset="0"/>
              </a:rPr>
              <a:t>1.ML algorithms have been mainly used to classify diabetic prone cases for pre-diabetes, diabetes, and advanced diabetes based on the patients' HbA1c level. </a:t>
            </a:r>
          </a:p>
          <a:p>
            <a:pPr marL="0" indent="0">
              <a:buNone/>
            </a:pPr>
            <a:r>
              <a:rPr lang="en-US" sz="2400" dirty="0">
                <a:solidFill>
                  <a:schemeClr val="accent2">
                    <a:lumMod val="50000"/>
                  </a:schemeClr>
                </a:solidFill>
                <a:latin typeface="Calibri Light" panose="020F0302020204030204" pitchFamily="34" charset="0"/>
                <a:cs typeface="Calibri Light" panose="020F0302020204030204" pitchFamily="34" charset="0"/>
              </a:rPr>
              <a:t> 2. The results demonstrate that AI methods are not only suitable for use in clinical practice but also self-management of diabetes. Also, these methods have the potential for improving patients' quality of life. </a:t>
            </a:r>
            <a:r>
              <a:rPr lang="en-US" sz="2400" dirty="0" smtClean="0">
                <a:solidFill>
                  <a:schemeClr val="accent2">
                    <a:lumMod val="50000"/>
                  </a:schemeClr>
                </a:solidFill>
                <a:latin typeface="Calibri Light" panose="020F0302020204030204" pitchFamily="34" charset="0"/>
                <a:cs typeface="Calibri Light" panose="020F0302020204030204" pitchFamily="34" charset="0"/>
              </a:rPr>
              <a:t> </a:t>
            </a:r>
            <a:endParaRPr lang="en-IN" sz="2400" dirty="0">
              <a:solidFill>
                <a:schemeClr val="accent2">
                  <a:lumMod val="50000"/>
                </a:schemeClr>
              </a:solidFill>
              <a:latin typeface="Calibri Light" panose="020F0302020204030204" pitchFamily="34" charset="0"/>
              <a:cs typeface="Calibri Light" panose="020F0302020204030204" pitchFamily="34" charset="0"/>
            </a:endParaRPr>
          </a:p>
          <a:p>
            <a:pPr marL="0" indent="0">
              <a:buNone/>
            </a:pPr>
            <a:endParaRPr lang="en-IN" dirty="0"/>
          </a:p>
        </p:txBody>
      </p:sp>
    </p:spTree>
    <p:extLst>
      <p:ext uri="{BB962C8B-B14F-4D97-AF65-F5344CB8AC3E}">
        <p14:creationId xmlns:p14="http://schemas.microsoft.com/office/powerpoint/2010/main" val="38600626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73EC9-04CE-4416-9C5F-D982DD59E708}"/>
              </a:ext>
            </a:extLst>
          </p:cNvPr>
          <p:cNvSpPr>
            <a:spLocks noGrp="1"/>
          </p:cNvSpPr>
          <p:nvPr>
            <p:ph type="title"/>
          </p:nvPr>
        </p:nvSpPr>
        <p:spPr>
          <a:xfrm>
            <a:off x="2902399" y="323796"/>
            <a:ext cx="8897565" cy="2430038"/>
          </a:xfrm>
        </p:spPr>
        <p:style>
          <a:lnRef idx="2">
            <a:schemeClr val="accent4"/>
          </a:lnRef>
          <a:fillRef idx="1">
            <a:schemeClr val="lt1"/>
          </a:fillRef>
          <a:effectRef idx="0">
            <a:schemeClr val="accent4"/>
          </a:effectRef>
          <a:fontRef idx="minor">
            <a:schemeClr val="dk1"/>
          </a:fontRef>
        </p:style>
        <p:txBody>
          <a:bodyPr>
            <a:normAutofit/>
          </a:bodyPr>
          <a:lstStyle/>
          <a:p>
            <a:r>
              <a:rPr lang="en-US" sz="4000" dirty="0">
                <a:solidFill>
                  <a:schemeClr val="accent2">
                    <a:lumMod val="75000"/>
                  </a:schemeClr>
                </a:solidFill>
                <a:latin typeface="Gabriola" panose="04040605051002020D02" pitchFamily="82" charset="0"/>
              </a:rPr>
              <a:t>THANK YOU</a:t>
            </a:r>
            <a:r>
              <a:rPr lang="en-US" dirty="0">
                <a:solidFill>
                  <a:schemeClr val="accent2">
                    <a:lumMod val="75000"/>
                  </a:schemeClr>
                </a:solidFill>
              </a:rPr>
              <a:t/>
            </a:r>
            <a:br>
              <a:rPr lang="en-US" dirty="0">
                <a:solidFill>
                  <a:schemeClr val="accent2">
                    <a:lumMod val="75000"/>
                  </a:schemeClr>
                </a:solidFill>
              </a:rPr>
            </a:br>
            <a:r>
              <a:rPr lang="en-US" sz="3100" dirty="0">
                <a:solidFill>
                  <a:schemeClr val="accent6">
                    <a:lumMod val="60000"/>
                    <a:lumOff val="40000"/>
                  </a:schemeClr>
                </a:solidFill>
                <a:latin typeface="Candara" panose="020E0502030303020204" pitchFamily="34" charset="0"/>
              </a:rPr>
              <a:t>Made By-</a:t>
            </a:r>
            <a:r>
              <a:rPr lang="en-US" dirty="0"/>
              <a:t/>
            </a:r>
            <a:br>
              <a:rPr lang="en-US" dirty="0"/>
            </a:br>
            <a:r>
              <a:rPr lang="en-US" sz="1600" cap="none" dirty="0">
                <a:solidFill>
                  <a:schemeClr val="accent3">
                    <a:lumMod val="50000"/>
                  </a:schemeClr>
                </a:solidFill>
              </a:rPr>
              <a:t>Sakshi Bhardwaj(48)</a:t>
            </a:r>
            <a:br>
              <a:rPr lang="en-US" sz="1600" cap="none" dirty="0">
                <a:solidFill>
                  <a:schemeClr val="accent3">
                    <a:lumMod val="50000"/>
                  </a:schemeClr>
                </a:solidFill>
              </a:rPr>
            </a:br>
            <a:r>
              <a:rPr lang="en-US" sz="1600" cap="none" dirty="0">
                <a:solidFill>
                  <a:schemeClr val="accent3">
                    <a:lumMod val="50000"/>
                  </a:schemeClr>
                </a:solidFill>
              </a:rPr>
              <a:t>Tushar </a:t>
            </a:r>
            <a:r>
              <a:rPr lang="en-US" sz="1600" cap="none" dirty="0" smtClean="0">
                <a:solidFill>
                  <a:schemeClr val="accent3">
                    <a:lumMod val="50000"/>
                  </a:schemeClr>
                </a:solidFill>
              </a:rPr>
              <a:t>Saxena(57)(</a:t>
            </a:r>
            <a:r>
              <a:rPr lang="en-US" sz="1600" cap="none" dirty="0">
                <a:solidFill>
                  <a:schemeClr val="accent3">
                    <a:lumMod val="50000"/>
                  </a:schemeClr>
                </a:solidFill>
              </a:rPr>
              <a:t>Group Leader)</a:t>
            </a:r>
            <a:br>
              <a:rPr lang="en-US" sz="1600" cap="none" dirty="0">
                <a:solidFill>
                  <a:schemeClr val="accent3">
                    <a:lumMod val="50000"/>
                  </a:schemeClr>
                </a:solidFill>
              </a:rPr>
            </a:br>
            <a:r>
              <a:rPr lang="en-US" sz="1600" cap="none" dirty="0">
                <a:solidFill>
                  <a:schemeClr val="accent3">
                    <a:lumMod val="50000"/>
                  </a:schemeClr>
                </a:solidFill>
              </a:rPr>
              <a:t>Umesh Pratap </a:t>
            </a:r>
            <a:r>
              <a:rPr lang="en-US" sz="1600" cap="none" dirty="0" smtClean="0">
                <a:solidFill>
                  <a:schemeClr val="accent3">
                    <a:lumMod val="50000"/>
                  </a:schemeClr>
                </a:solidFill>
              </a:rPr>
              <a:t>Singh(58)</a:t>
            </a:r>
            <a:r>
              <a:rPr lang="en-US" sz="1600" cap="none" dirty="0">
                <a:solidFill>
                  <a:schemeClr val="accent3">
                    <a:lumMod val="50000"/>
                  </a:schemeClr>
                </a:solidFill>
              </a:rPr>
              <a:t/>
            </a:r>
            <a:br>
              <a:rPr lang="en-US" sz="1600" cap="none" dirty="0">
                <a:solidFill>
                  <a:schemeClr val="accent3">
                    <a:lumMod val="50000"/>
                  </a:schemeClr>
                </a:solidFill>
              </a:rPr>
            </a:br>
            <a:r>
              <a:rPr lang="en-US" sz="1600" cap="none" dirty="0">
                <a:solidFill>
                  <a:schemeClr val="accent3">
                    <a:lumMod val="50000"/>
                  </a:schemeClr>
                </a:solidFill>
              </a:rPr>
              <a:t>Vipul(62)</a:t>
            </a:r>
            <a:endParaRPr lang="en-IN" sz="1600" dirty="0">
              <a:solidFill>
                <a:schemeClr val="accent3">
                  <a:lumMod val="50000"/>
                </a:schemeClr>
              </a:solidFill>
            </a:endParaRPr>
          </a:p>
        </p:txBody>
      </p:sp>
      <p:pic>
        <p:nvPicPr>
          <p:cNvPr id="4" name="Picture 3">
            <a:extLst>
              <a:ext uri="{FF2B5EF4-FFF2-40B4-BE49-F238E27FC236}">
                <a16:creationId xmlns:a16="http://schemas.microsoft.com/office/drawing/2014/main" id="{8B511625-1349-4968-B7CD-A7DE362C0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7636" y="2924175"/>
            <a:ext cx="8687089" cy="3147016"/>
          </a:xfrm>
          <a:prstGeom prst="rect">
            <a:avLst/>
          </a:prstGeom>
        </p:spPr>
      </p:pic>
    </p:spTree>
    <p:extLst>
      <p:ext uri="{BB962C8B-B14F-4D97-AF65-F5344CB8AC3E}">
        <p14:creationId xmlns:p14="http://schemas.microsoft.com/office/powerpoint/2010/main" val="52436054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4.jpeg"/></Relationships>
</file>

<file path=ppt/theme/_rels/theme4.xml.rels><?xml version="1.0" encoding="UTF-8" standalone="yes"?>
<Relationships xmlns="http://schemas.openxmlformats.org/package/2006/relationships"><Relationship Id="rId1" Type="http://schemas.openxmlformats.org/officeDocument/2006/relationships/image" Target="../media/image5.jpeg"/></Relationships>
</file>

<file path=ppt/theme/_rels/them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image" Target="../media/image7.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1_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4.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5.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6.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7.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Parallax</Template>
  <TotalTime>329</TotalTime>
  <Words>266</Words>
  <Application>Microsoft Office PowerPoint</Application>
  <PresentationFormat>Widescreen</PresentationFormat>
  <Paragraphs>32</Paragraphs>
  <Slides>8</Slides>
  <Notes>0</Notes>
  <HiddenSlides>0</HiddenSlides>
  <MMClips>0</MMClips>
  <ScaleCrop>false</ScaleCrop>
  <HeadingPairs>
    <vt:vector size="6" baseType="variant">
      <vt:variant>
        <vt:lpstr>Fonts Used</vt:lpstr>
      </vt:variant>
      <vt:variant>
        <vt:i4>18</vt:i4>
      </vt:variant>
      <vt:variant>
        <vt:lpstr>Theme</vt:lpstr>
      </vt:variant>
      <vt:variant>
        <vt:i4>7</vt:i4>
      </vt:variant>
      <vt:variant>
        <vt:lpstr>Slide Titles</vt:lpstr>
      </vt:variant>
      <vt:variant>
        <vt:i4>8</vt:i4>
      </vt:variant>
    </vt:vector>
  </HeadingPairs>
  <TitlesOfParts>
    <vt:vector size="33" baseType="lpstr">
      <vt:lpstr>Microsoft JhengHei UI Light</vt:lpstr>
      <vt:lpstr>Arial</vt:lpstr>
      <vt:lpstr>Calibri Light</vt:lpstr>
      <vt:lpstr>Candara</vt:lpstr>
      <vt:lpstr>Century Gothic</vt:lpstr>
      <vt:lpstr>Corbel</vt:lpstr>
      <vt:lpstr>Dubai Medium</vt:lpstr>
      <vt:lpstr>Gabriola</vt:lpstr>
      <vt:lpstr>Garamond</vt:lpstr>
      <vt:lpstr>Gill Sans MT</vt:lpstr>
      <vt:lpstr>Impact</vt:lpstr>
      <vt:lpstr>medium-content-serif-font</vt:lpstr>
      <vt:lpstr>Modern Love</vt:lpstr>
      <vt:lpstr>Segoe Print</vt:lpstr>
      <vt:lpstr>Sitka Subheading</vt:lpstr>
      <vt:lpstr>Trebuchet MS</vt:lpstr>
      <vt:lpstr>Tw Cen MT</vt:lpstr>
      <vt:lpstr>Wingdings 3</vt:lpstr>
      <vt:lpstr>Main Event</vt:lpstr>
      <vt:lpstr>1_Wisp</vt:lpstr>
      <vt:lpstr>Parallax</vt:lpstr>
      <vt:lpstr>Circuit</vt:lpstr>
      <vt:lpstr>Organic</vt:lpstr>
      <vt:lpstr>Badge</vt:lpstr>
      <vt:lpstr>Vapor Trail</vt:lpstr>
      <vt:lpstr> MACHINE LEARNING PROJECT</vt:lpstr>
      <vt:lpstr>OBJECTIVE</vt:lpstr>
      <vt:lpstr>MOTIVATION</vt:lpstr>
      <vt:lpstr>                   DATASET</vt:lpstr>
      <vt:lpstr>EXPECTED ALGORITHMS USED</vt:lpstr>
      <vt:lpstr>EXPECTED OUTCOME</vt:lpstr>
      <vt:lpstr>APPLICATIONS</vt:lpstr>
      <vt:lpstr>THANK YOU Made By- Sakshi Bhardwaj(48) Tushar Saxena(57)(Group Leader) Umesh Pratap Singh(58) Vipul(62)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PROJECT</dc:title>
  <dc:creator>DELL</dc:creator>
  <cp:lastModifiedBy>Tushar saxena</cp:lastModifiedBy>
  <cp:revision>23</cp:revision>
  <dcterms:created xsi:type="dcterms:W3CDTF">2020-07-21T15:59:30Z</dcterms:created>
  <dcterms:modified xsi:type="dcterms:W3CDTF">2020-07-28T11:35:27Z</dcterms:modified>
</cp:coreProperties>
</file>

<file path=docProps/thumbnail.jpeg>
</file>